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tamaran" panose="020B0604020202020204" charset="0"/>
      <p:regular r:id="rId25"/>
      <p:bold r:id="rId26"/>
    </p:embeddedFont>
    <p:embeddedFont>
      <p:font typeface="Catamaran Light" panose="020B0604020202020204" charset="0"/>
      <p:regular r:id="rId27"/>
      <p:bold r:id="rId28"/>
    </p:embeddedFont>
    <p:embeddedFont>
      <p:font typeface="Catamaran Medium" panose="020B0604020202020204" charset="0"/>
      <p:regular r:id="rId29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Livvic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3D8134-0C69-4114-9F77-84099526B089}">
  <a:tblStyle styleId="{C13D8134-0C69-4114-9F77-84099526B0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9ed48405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69ed48405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9ed48405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269ed48405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9ed48405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9ed48405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c0b29f0d5_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c0b29f0d5_8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c0b29f0d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c0b29f0d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9ed48405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69ed48405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-1420" t="-870" r="11484" b="870"/>
          <a:stretch/>
        </p:blipFill>
        <p:spPr>
          <a:xfrm>
            <a:off x="2631687" y="-44650"/>
            <a:ext cx="6512314" cy="51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169072" y="106747"/>
            <a:ext cx="3243734" cy="4930006"/>
          </a:xfrm>
          <a:prstGeom prst="rect">
            <a:avLst/>
          </a:prstGeom>
          <a:solidFill>
            <a:srgbClr val="007F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402126" y="3400419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Guided By: 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Ms. Trupti Joshi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Mr. Prasad Deshmukh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/>
          </p:nvPr>
        </p:nvSpPr>
        <p:spPr>
          <a:xfrm>
            <a:off x="405201" y="1536820"/>
            <a:ext cx="3991186" cy="126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800"/>
              <a:buFont typeface="Livvic"/>
              <a:buNone/>
            </a:pPr>
            <a:r>
              <a:rPr lang="en" sz="2800" b="1">
                <a:solidFill>
                  <a:srgbClr val="FFFFFF"/>
                </a:solidFill>
              </a:rPr>
              <a:t>Image Classification on Intel Dataset</a:t>
            </a:r>
            <a:r>
              <a:rPr lang="en" sz="2800">
                <a:solidFill>
                  <a:srgbClr val="FFFFFF"/>
                </a:solidFill>
              </a:rPr>
              <a:t> </a:t>
            </a:r>
            <a:r>
              <a:rPr lang="en" sz="2800" b="1">
                <a:solidFill>
                  <a:srgbClr val="FFFFFF"/>
                </a:solidFill>
              </a:rPr>
              <a:t>using CNN and Transfer Learning</a:t>
            </a:r>
            <a:endParaRPr sz="2800" b="1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985" y="4545874"/>
            <a:ext cx="1371865" cy="46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263150" y="3160425"/>
            <a:ext cx="2916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Ashlesha Purandare 230943025008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Mangesh Jadhav 230943025027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Swarada Pathak 230943025036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Sahil Kale 230943025042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5" name="Google Shape;125;p22"/>
          <p:cNvCxnSpPr/>
          <p:nvPr/>
        </p:nvCxnSpPr>
        <p:spPr>
          <a:xfrm>
            <a:off x="2368725" y="3097850"/>
            <a:ext cx="0" cy="1010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889975"/>
            <a:ext cx="9279726" cy="38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Inception V3: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354375" y="1061575"/>
            <a:ext cx="7661700" cy="3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was developed by a team of researchers at Google AI.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has a lightweight architecture.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is a convolutional neural network architecture that seeks to perform well on  mobile devices.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MobileNet-v2 is a convolutional neural network that is 53 layers deep.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MobileNetV2 consists of combination of convolution and pooling layers.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Preferred to use on small dataset and when we have less computing resources. </a:t>
            </a:r>
            <a:endParaRPr sz="1800" dirty="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13" name="Google Shape;213;p32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MobileNet V2: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15" name="Google Shape;215;p32"/>
          <p:cNvSpPr/>
          <p:nvPr/>
        </p:nvSpPr>
        <p:spPr>
          <a:xfrm rot="5400000">
            <a:off x="6889900" y="214357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ctrTitle"/>
          </p:nvPr>
        </p:nvSpPr>
        <p:spPr>
          <a:xfrm rot="5400000">
            <a:off x="6889899" y="2143570"/>
            <a:ext cx="34284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chemeClr val="lt1"/>
                </a:solidFill>
              </a:rPr>
              <a:t>Transfer Learning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MobileNetV2:</a:t>
            </a:r>
            <a:endParaRPr sz="180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0" y="364050"/>
            <a:ext cx="4016249" cy="44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subTitle" idx="1"/>
          </p:nvPr>
        </p:nvSpPr>
        <p:spPr>
          <a:xfrm>
            <a:off x="201975" y="1061575"/>
            <a:ext cx="7362900" cy="3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Developed by the Visual Geometry Group (VGG) at Oxford University.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Despite its depth, VGG16 has a very uniform architecture, making it easy to understand and implement.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is trained over ImageNet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Situations where alternatives to VGG16 might be preferable: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Limited data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Limited resources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Complex Tasks</a:t>
            </a:r>
            <a:r>
              <a:rPr lang="en" sz="1600" dirty="0">
                <a:solidFill>
                  <a:srgbClr val="202124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 </a:t>
            </a:r>
            <a:endParaRPr sz="1600" dirty="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VGG 16: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30" name="Google Shape;230;p34"/>
          <p:cNvSpPr/>
          <p:nvPr/>
        </p:nvSpPr>
        <p:spPr>
          <a:xfrm rot="5400000">
            <a:off x="6889900" y="292081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ctrTitle"/>
          </p:nvPr>
        </p:nvSpPr>
        <p:spPr>
          <a:xfrm rot="5400000">
            <a:off x="6889900" y="2920810"/>
            <a:ext cx="34284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chemeClr val="lt1"/>
                </a:solidFill>
              </a:rPr>
              <a:t>Transfer Learning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228377" y="212250"/>
            <a:ext cx="408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Diagram of VGG16:</a:t>
            </a:r>
            <a:endParaRPr sz="18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24" y="599250"/>
            <a:ext cx="6496301" cy="41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3817951" y="353225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942975" y="3518725"/>
            <a:ext cx="352500" cy="954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6"/>
          <p:cNvCxnSpPr/>
          <p:nvPr/>
        </p:nvCxnSpPr>
        <p:spPr>
          <a:xfrm rot="10800000">
            <a:off x="2511450" y="50292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36"/>
          <p:cNvCxnSpPr/>
          <p:nvPr/>
        </p:nvCxnSpPr>
        <p:spPr>
          <a:xfrm rot="10800000">
            <a:off x="5426100" y="51054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36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92.01%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Accuracy=48.17%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2486100" y="405075"/>
            <a:ext cx="140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2 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251" name="Google Shape;251;p36"/>
          <p:cNvGrpSpPr/>
          <p:nvPr/>
        </p:nvGrpSpPr>
        <p:grpSpPr>
          <a:xfrm>
            <a:off x="942975" y="2384401"/>
            <a:ext cx="6001362" cy="222300"/>
            <a:chOff x="1464850" y="436376"/>
            <a:chExt cx="6001362" cy="222300"/>
          </a:xfrm>
        </p:grpSpPr>
        <p:sp>
          <p:nvSpPr>
            <p:cNvPr id="252" name="Google Shape;252;p36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36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36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1" name="Google Shape;261;p36"/>
          <p:cNvSpPr txBox="1"/>
          <p:nvPr/>
        </p:nvSpPr>
        <p:spPr>
          <a:xfrm>
            <a:off x="5419800" y="705225"/>
            <a:ext cx="2181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leaky relu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Adding Batch Normalization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=95.21% 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Accuracy=83.77%</a:t>
            </a:r>
            <a:endParaRPr sz="12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5400750" y="405075"/>
            <a:ext cx="126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 rot="10800000">
            <a:off x="4003065" y="258942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36"/>
          <p:cNvSpPr txBox="1"/>
          <p:nvPr/>
        </p:nvSpPr>
        <p:spPr>
          <a:xfrm>
            <a:off x="3948204" y="3913900"/>
            <a:ext cx="2512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tanh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=16.99%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Accuracy=18.43%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3929138" y="3617200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3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6" name="Google Shape;266;p36"/>
          <p:cNvCxnSpPr/>
          <p:nvPr/>
        </p:nvCxnSpPr>
        <p:spPr>
          <a:xfrm rot="10800000">
            <a:off x="1052220" y="258942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36"/>
          <p:cNvSpPr txBox="1"/>
          <p:nvPr/>
        </p:nvSpPr>
        <p:spPr>
          <a:xfrm>
            <a:off x="1047825" y="4052765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 Layer Each 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89.57% 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Accuracy=46.20% 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028775" y="3756075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 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1  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36"/>
          <p:cNvSpPr txBox="1"/>
          <p:nvPr/>
        </p:nvSpPr>
        <p:spPr>
          <a:xfrm>
            <a:off x="6854850" y="3795225"/>
            <a:ext cx="20172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Added some more layers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Activation function relu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Adding Batch Normalization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10 Epoch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Training Accuracy =87.54%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Testing Accuracy=81.93%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6835800" y="3498525"/>
            <a:ext cx="1269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MODEL</a:t>
            </a:r>
            <a:r>
              <a:rPr lang="en"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5</a:t>
            </a:r>
            <a:endParaRPr sz="1800" b="1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2" name="Google Shape;272;p36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ctrTitle"/>
          </p:nvPr>
        </p:nvSpPr>
        <p:spPr>
          <a:xfrm rot="5400000">
            <a:off x="6939713" y="1809300"/>
            <a:ext cx="3481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Trial and Error: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333370" y="359355"/>
            <a:ext cx="969724" cy="55964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 txBox="1">
            <a:spLocks noGrp="1"/>
          </p:cNvSpPr>
          <p:nvPr>
            <p:ph type="ctrTitle"/>
          </p:nvPr>
        </p:nvSpPr>
        <p:spPr>
          <a:xfrm>
            <a:off x="348610" y="-7759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dirty="0">
                <a:solidFill>
                  <a:schemeClr val="lt1"/>
                </a:solidFill>
              </a:rPr>
              <a:t>CNN: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l="39293" t="42649" r="40012" b="41894"/>
          <a:stretch/>
        </p:blipFill>
        <p:spPr>
          <a:xfrm>
            <a:off x="3665075" y="2209600"/>
            <a:ext cx="1112151" cy="65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 rotWithShape="1">
          <a:blip r:embed="rId4">
            <a:alphaModFix/>
          </a:blip>
          <a:srcRect l="16520" t="7470" r="3937" b="6271"/>
          <a:stretch/>
        </p:blipFill>
        <p:spPr>
          <a:xfrm>
            <a:off x="583512" y="145100"/>
            <a:ext cx="2609050" cy="1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l="10279" t="8722" r="4060" b="1728"/>
          <a:stretch/>
        </p:blipFill>
        <p:spPr>
          <a:xfrm>
            <a:off x="5125150" y="180725"/>
            <a:ext cx="2459049" cy="19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6">
            <a:alphaModFix/>
          </a:blip>
          <a:srcRect l="8063" t="8634" r="2347" b="3081"/>
          <a:stretch/>
        </p:blipFill>
        <p:spPr>
          <a:xfrm>
            <a:off x="525587" y="2611850"/>
            <a:ext cx="2724874" cy="1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7">
            <a:alphaModFix/>
          </a:blip>
          <a:srcRect l="10421" t="10056" r="3808" b="10064"/>
          <a:stretch/>
        </p:blipFill>
        <p:spPr>
          <a:xfrm>
            <a:off x="5050150" y="2689675"/>
            <a:ext cx="2609050" cy="18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926950" y="21876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Basic CNN Model 4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5402175" y="21876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92D050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Inception V3</a:t>
            </a:r>
            <a:endParaRPr sz="1200" b="1" dirty="0">
              <a:solidFill>
                <a:srgbClr val="92D050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935525" y="46260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MobileNetV2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402175" y="4626025"/>
            <a:ext cx="1905000" cy="25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VGG16</a:t>
            </a:r>
            <a:endParaRPr sz="12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9" name="Google Shape;289;p37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>
            <a:spLocks noGrp="1"/>
          </p:cNvSpPr>
          <p:nvPr>
            <p:ph type="ctrTitle"/>
          </p:nvPr>
        </p:nvSpPr>
        <p:spPr>
          <a:xfrm rot="5400000">
            <a:off x="6939713" y="1809300"/>
            <a:ext cx="3481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Accuracy Plots: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38"/>
          <p:cNvGraphicFramePr/>
          <p:nvPr>
            <p:extLst>
              <p:ext uri="{D42A27DB-BD31-4B8C-83A1-F6EECF244321}">
                <p14:modId xmlns:p14="http://schemas.microsoft.com/office/powerpoint/2010/main" val="761313408"/>
              </p:ext>
            </p:extLst>
          </p:nvPr>
        </p:nvGraphicFramePr>
        <p:xfrm>
          <a:off x="788104" y="1497931"/>
          <a:ext cx="7239000" cy="2397610"/>
        </p:xfrm>
        <a:graphic>
          <a:graphicData uri="http://schemas.openxmlformats.org/drawingml/2006/table">
            <a:tbl>
              <a:tblPr>
                <a:noFill/>
                <a:tableStyleId>{C13D8134-0C69-4114-9F77-84099526B089}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Training Accuracy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chemeClr val="dk1"/>
                          </a:solidFill>
                        </a:rPr>
                        <a:t>Testing Accuracy</a:t>
                      </a:r>
                      <a:endParaRPr sz="185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CNN(Model 4)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0.9521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0.8377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rgbClr val="93C47D"/>
                          </a:solidFill>
                        </a:rPr>
                        <a:t>InceptionV3</a:t>
                      </a:r>
                      <a:endParaRPr sz="1850" b="1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 dirty="0">
                          <a:solidFill>
                            <a:srgbClr val="93C47D"/>
                          </a:solidFill>
                        </a:rPr>
                        <a:t>0.9091</a:t>
                      </a:r>
                      <a:endParaRPr sz="1850" b="1" dirty="0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 b="1">
                          <a:solidFill>
                            <a:srgbClr val="93C47D"/>
                          </a:solidFill>
                        </a:rPr>
                        <a:t>0.9097</a:t>
                      </a:r>
                      <a:endParaRPr sz="1850" b="1">
                        <a:solidFill>
                          <a:srgbClr val="93C47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MobileNetV2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0.8847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0.8970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50">
                          <a:solidFill>
                            <a:schemeClr val="dk1"/>
                          </a:solidFill>
                        </a:rPr>
                        <a:t>VGG16</a:t>
                      </a:r>
                      <a:endParaRPr sz="1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0.4451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0.5273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6" name="Google Shape;296;p38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Results: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9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solidFill>
                  <a:schemeClr val="lt1"/>
                </a:solidFill>
              </a:rPr>
              <a:t>Outputs: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EEE602-71C7-4AC6-6CA6-9E60019E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1" y="1097418"/>
            <a:ext cx="4055785" cy="27750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76B21E-BC9D-425A-5355-84ECB4E7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06" y="2150685"/>
            <a:ext cx="4018834" cy="2775011"/>
          </a:xfrm>
          <a:prstGeom prst="rect">
            <a:avLst/>
          </a:prstGeom>
        </p:spPr>
      </p:pic>
      <p:sp>
        <p:nvSpPr>
          <p:cNvPr id="9" name="Google Shape;302;p39">
            <a:extLst>
              <a:ext uri="{FF2B5EF4-FFF2-40B4-BE49-F238E27FC236}">
                <a16:creationId xmlns:a16="http://schemas.microsoft.com/office/drawing/2014/main" id="{028B0F43-7A3B-1986-EA49-FB1753619ECB}"/>
              </a:ext>
            </a:extLst>
          </p:cNvPr>
          <p:cNvSpPr/>
          <p:nvPr/>
        </p:nvSpPr>
        <p:spPr>
          <a:xfrm>
            <a:off x="-1" y="4124822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CNN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  <p:sp>
        <p:nvSpPr>
          <p:cNvPr id="10" name="Google Shape;302;p39">
            <a:extLst>
              <a:ext uri="{FF2B5EF4-FFF2-40B4-BE49-F238E27FC236}">
                <a16:creationId xmlns:a16="http://schemas.microsoft.com/office/drawing/2014/main" id="{28974265-8FBB-0631-3426-DA44209FE466}"/>
              </a:ext>
            </a:extLst>
          </p:cNvPr>
          <p:cNvSpPr/>
          <p:nvPr/>
        </p:nvSpPr>
        <p:spPr>
          <a:xfrm>
            <a:off x="6301439" y="1588155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rgbClr val="92D050"/>
                </a:solidFill>
                <a:latin typeface="Livvic"/>
              </a:rPr>
              <a:t>Inception V3</a:t>
            </a:r>
            <a:endParaRPr sz="1600" b="1" dirty="0">
              <a:solidFill>
                <a:srgbClr val="92D050"/>
              </a:solidFill>
              <a:latin typeface="Livv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Outputs: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3A946-ADEE-F332-DADE-5C5A7B7F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2" y="1097418"/>
            <a:ext cx="4055784" cy="278185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FE7B94-A52F-A232-53A4-0FDDAB53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06" y="2122336"/>
            <a:ext cx="4018833" cy="2800611"/>
          </a:xfrm>
          <a:prstGeom prst="rect">
            <a:avLst/>
          </a:prstGeom>
        </p:spPr>
      </p:pic>
      <p:sp>
        <p:nvSpPr>
          <p:cNvPr id="8" name="Google Shape;302;p39">
            <a:extLst>
              <a:ext uri="{FF2B5EF4-FFF2-40B4-BE49-F238E27FC236}">
                <a16:creationId xmlns:a16="http://schemas.microsoft.com/office/drawing/2014/main" id="{E437B9F0-B478-7DFC-1223-91D9BA7200AD}"/>
              </a:ext>
            </a:extLst>
          </p:cNvPr>
          <p:cNvSpPr/>
          <p:nvPr/>
        </p:nvSpPr>
        <p:spPr>
          <a:xfrm>
            <a:off x="-1" y="4124822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VGG 16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  <p:sp>
        <p:nvSpPr>
          <p:cNvPr id="9" name="Google Shape;302;p39">
            <a:extLst>
              <a:ext uri="{FF2B5EF4-FFF2-40B4-BE49-F238E27FC236}">
                <a16:creationId xmlns:a16="http://schemas.microsoft.com/office/drawing/2014/main" id="{7ACA8BF5-BBF9-F867-17A6-7FE1CD524FB3}"/>
              </a:ext>
            </a:extLst>
          </p:cNvPr>
          <p:cNvSpPr/>
          <p:nvPr/>
        </p:nvSpPr>
        <p:spPr>
          <a:xfrm>
            <a:off x="6301439" y="1588155"/>
            <a:ext cx="2857801" cy="279538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1600" b="1" dirty="0">
                <a:solidFill>
                  <a:schemeClr val="lt1"/>
                </a:solidFill>
                <a:latin typeface="Livvic"/>
              </a:rPr>
              <a:t>MobileNet V2</a:t>
            </a:r>
            <a:endParaRPr sz="1600" b="1" dirty="0">
              <a:solidFill>
                <a:schemeClr val="lt1"/>
              </a:solidFill>
              <a:latin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ctrTitle" idx="9"/>
          </p:nvPr>
        </p:nvSpPr>
        <p:spPr>
          <a:xfrm rot="5400000">
            <a:off x="6017955" y="2588325"/>
            <a:ext cx="5248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31" name="Google Shape;131;p23"/>
          <p:cNvSpPr/>
          <p:nvPr/>
        </p:nvSpPr>
        <p:spPr>
          <a:xfrm rot="-5400000" flipH="1">
            <a:off x="-1306350" y="1646250"/>
            <a:ext cx="5140800" cy="1851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8"/>
          </p:nvPr>
        </p:nvSpPr>
        <p:spPr>
          <a:xfrm>
            <a:off x="1601557" y="85218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2419050" y="803350"/>
            <a:ext cx="32496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PROBLEM STATEMENT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ABSTRACT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DATASET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SYSTEM ARCHITECTURE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CNN ARCHITECTURE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TRANSFER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INCEPTIONV3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MOBILENETV2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      VGG16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RESULTS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OUTPUTS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CONCLUSION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2"/>
          </p:nvPr>
        </p:nvSpPr>
        <p:spPr>
          <a:xfrm>
            <a:off x="1601550" y="327949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5"/>
          </p:nvPr>
        </p:nvSpPr>
        <p:spPr>
          <a:xfrm>
            <a:off x="1601552" y="634695"/>
            <a:ext cx="1100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15"/>
          </p:nvPr>
        </p:nvSpPr>
        <p:spPr>
          <a:xfrm>
            <a:off x="1601553" y="1266885"/>
            <a:ext cx="854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8"/>
          </p:nvPr>
        </p:nvSpPr>
        <p:spPr>
          <a:xfrm>
            <a:off x="1601557" y="3467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18"/>
          </p:nvPr>
        </p:nvSpPr>
        <p:spPr>
          <a:xfrm>
            <a:off x="1601557" y="3848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18"/>
          </p:nvPr>
        </p:nvSpPr>
        <p:spPr>
          <a:xfrm>
            <a:off x="1601557" y="4229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2"/>
          </p:nvPr>
        </p:nvSpPr>
        <p:spPr>
          <a:xfrm>
            <a:off x="1601550" y="2141786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06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2"/>
          </p:nvPr>
        </p:nvSpPr>
        <p:spPr>
          <a:xfrm>
            <a:off x="1601550" y="1783311"/>
            <a:ext cx="748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05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18"/>
          </p:nvPr>
        </p:nvSpPr>
        <p:spPr>
          <a:xfrm>
            <a:off x="1595282" y="456568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>
                <a:solidFill>
                  <a:schemeClr val="lt1"/>
                </a:solidFill>
              </a:rPr>
              <a:t>10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/>
        </p:nvSpPr>
        <p:spPr>
          <a:xfrm>
            <a:off x="436450" y="1154100"/>
            <a:ext cx="81867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Thus, we have successfully implemented CNN and Transfer learning model on Intel Image Dataset.</a:t>
            </a:r>
          </a:p>
          <a:p>
            <a:pPr marL="2984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User Interface created using Gradio shows the Predicted class of the </a:t>
            </a: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uploaded image.</a:t>
            </a:r>
            <a:endParaRPr lang="en"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2984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comparative analysis of all the models is done, of which </a:t>
            </a:r>
            <a:r>
              <a:rPr lang="en-US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outcomes suggest that with an accuracy of 90.37%, InceptionV3 from transfer learning model predicts the most accurate classification of Intel Image Classification Dataset.</a:t>
            </a:r>
            <a:endParaRPr lang="en-US" sz="1700" dirty="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Conclusion: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 rot="5400000">
            <a:off x="5968784" y="4530907"/>
            <a:ext cx="827042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AB8CEE7-E948-A82B-3BB8-5ED5B65DAFEE}"/>
              </a:ext>
            </a:extLst>
          </p:cNvPr>
          <p:cNvSpPr/>
          <p:nvPr/>
        </p:nvSpPr>
        <p:spPr>
          <a:xfrm rot="5400000">
            <a:off x="5555795" y="4709975"/>
            <a:ext cx="46890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2;p41">
            <a:extLst>
              <a:ext uri="{FF2B5EF4-FFF2-40B4-BE49-F238E27FC236}">
                <a16:creationId xmlns:a16="http://schemas.microsoft.com/office/drawing/2014/main" id="{247CB591-018F-F64C-1A42-138B75949A25}"/>
              </a:ext>
            </a:extLst>
          </p:cNvPr>
          <p:cNvSpPr/>
          <p:nvPr/>
        </p:nvSpPr>
        <p:spPr>
          <a:xfrm rot="5400000">
            <a:off x="673991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2;p41">
            <a:extLst>
              <a:ext uri="{FF2B5EF4-FFF2-40B4-BE49-F238E27FC236}">
                <a16:creationId xmlns:a16="http://schemas.microsoft.com/office/drawing/2014/main" id="{B5E71F04-2D0B-0B26-4FDE-66E0025D38C6}"/>
              </a:ext>
            </a:extLst>
          </p:cNvPr>
          <p:cNvSpPr/>
          <p:nvPr/>
        </p:nvSpPr>
        <p:spPr>
          <a:xfrm rot="5400000">
            <a:off x="7152905" y="4530906"/>
            <a:ext cx="82704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22;p41">
            <a:extLst>
              <a:ext uri="{FF2B5EF4-FFF2-40B4-BE49-F238E27FC236}">
                <a16:creationId xmlns:a16="http://schemas.microsoft.com/office/drawing/2014/main" id="{9E37D58F-1CBC-47BB-0E28-9D1703698B69}"/>
              </a:ext>
            </a:extLst>
          </p:cNvPr>
          <p:cNvSpPr/>
          <p:nvPr/>
        </p:nvSpPr>
        <p:spPr>
          <a:xfrm rot="5400000">
            <a:off x="7959874" y="4709975"/>
            <a:ext cx="46890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/>
        </p:nvSpPr>
        <p:spPr>
          <a:xfrm>
            <a:off x="472075" y="1190750"/>
            <a:ext cx="76566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407350" y="1173000"/>
            <a:ext cx="8208600" cy="3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applications and future scope of this model can be environmental monitoring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By adding more further enhancements the model can also be used to identify more landscape components.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Can also be used for urban planning, environmental conservation efforts</a:t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Future Scope: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" name="Google Shape;322;p41">
            <a:extLst>
              <a:ext uri="{FF2B5EF4-FFF2-40B4-BE49-F238E27FC236}">
                <a16:creationId xmlns:a16="http://schemas.microsoft.com/office/drawing/2014/main" id="{C6F1480C-B434-B642-BFAF-79BF78BFF2EE}"/>
              </a:ext>
            </a:extLst>
          </p:cNvPr>
          <p:cNvSpPr/>
          <p:nvPr/>
        </p:nvSpPr>
        <p:spPr>
          <a:xfrm rot="5400000">
            <a:off x="6047026" y="4609147"/>
            <a:ext cx="670558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22;p41">
            <a:extLst>
              <a:ext uri="{FF2B5EF4-FFF2-40B4-BE49-F238E27FC236}">
                <a16:creationId xmlns:a16="http://schemas.microsoft.com/office/drawing/2014/main" id="{50C04041-6429-7E20-48C9-AC6C8E31BB2D}"/>
              </a:ext>
            </a:extLst>
          </p:cNvPr>
          <p:cNvSpPr/>
          <p:nvPr/>
        </p:nvSpPr>
        <p:spPr>
          <a:xfrm rot="5400000">
            <a:off x="5555795" y="4709975"/>
            <a:ext cx="468900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22;p41">
            <a:extLst>
              <a:ext uri="{FF2B5EF4-FFF2-40B4-BE49-F238E27FC236}">
                <a16:creationId xmlns:a16="http://schemas.microsoft.com/office/drawing/2014/main" id="{97F9B0EC-64E6-1FDE-0340-6FB606181928}"/>
              </a:ext>
            </a:extLst>
          </p:cNvPr>
          <p:cNvSpPr/>
          <p:nvPr/>
        </p:nvSpPr>
        <p:spPr>
          <a:xfrm rot="5400000">
            <a:off x="6560846" y="4530908"/>
            <a:ext cx="827038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22;p41">
            <a:extLst>
              <a:ext uri="{FF2B5EF4-FFF2-40B4-BE49-F238E27FC236}">
                <a16:creationId xmlns:a16="http://schemas.microsoft.com/office/drawing/2014/main" id="{F0571C3C-4CAA-FCEB-7086-3E98ABB21E94}"/>
              </a:ext>
            </a:extLst>
          </p:cNvPr>
          <p:cNvSpPr/>
          <p:nvPr/>
        </p:nvSpPr>
        <p:spPr>
          <a:xfrm rot="5400000">
            <a:off x="7074934" y="4452936"/>
            <a:ext cx="982981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2;p41">
            <a:extLst>
              <a:ext uri="{FF2B5EF4-FFF2-40B4-BE49-F238E27FC236}">
                <a16:creationId xmlns:a16="http://schemas.microsoft.com/office/drawing/2014/main" id="{71FBC9CA-2BA8-150D-EDC7-0D1554005892}"/>
              </a:ext>
            </a:extLst>
          </p:cNvPr>
          <p:cNvSpPr/>
          <p:nvPr/>
        </p:nvSpPr>
        <p:spPr>
          <a:xfrm rot="5400000">
            <a:off x="7607825" y="4357927"/>
            <a:ext cx="1172999" cy="39815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/>
          <p:nvPr/>
        </p:nvSpPr>
        <p:spPr>
          <a:xfrm rot="5400000">
            <a:off x="2825800" y="-375687"/>
            <a:ext cx="3358800" cy="5026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 txBox="1">
            <a:spLocks noGrp="1"/>
          </p:cNvSpPr>
          <p:nvPr>
            <p:ph type="ctrTitle"/>
          </p:nvPr>
        </p:nvSpPr>
        <p:spPr>
          <a:xfrm>
            <a:off x="3739055" y="536655"/>
            <a:ext cx="260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THANK </a:t>
            </a:r>
            <a:endParaRPr sz="3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 dirty="0">
                <a:solidFill>
                  <a:schemeClr val="lt1"/>
                </a:solidFill>
              </a:rPr>
              <a:t>YOU !!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30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47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15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82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500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0175" y="3986625"/>
            <a:ext cx="804575" cy="8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 amt="50000"/>
          </a:blip>
          <a:srcRect l="36905" r="7704"/>
          <a:stretch/>
        </p:blipFill>
        <p:spPr>
          <a:xfrm>
            <a:off x="4870550" y="0"/>
            <a:ext cx="4273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 flipH="1">
            <a:off x="859650" y="2154225"/>
            <a:ext cx="37623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task is to develop an image classification system utilizing Convolutional Neural Networks (CNN) and Transfer Learning techniques to classify images from the Intel Image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83250" y="1432475"/>
            <a:ext cx="47091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0" name="Google Shape;150;p24"/>
          <p:cNvSpPr/>
          <p:nvPr/>
        </p:nvSpPr>
        <p:spPr>
          <a:xfrm>
            <a:off x="0" y="1653600"/>
            <a:ext cx="362100" cy="2314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subTitle" idx="5"/>
          </p:nvPr>
        </p:nvSpPr>
        <p:spPr>
          <a:xfrm>
            <a:off x="696850" y="1103125"/>
            <a:ext cx="7708200" cy="3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Image classification is a fundamental task in computer vision with wide variety of applications.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goal of this project is to classify images from the Intel Dataset using Convolutional Neural Networks (CNNs) and transfer learning.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dataset contains a diverse set of natural scene images across six categories: buildings, forests, glaciers, mountains, sea, and streets.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methodology involves data preprocessing, CNN model design and training, evaluation and implementing Transfer Learning models and compute accuracy metrics on Intel dataset.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With the help of deep learning, our model aims to accurately detect and classify various types of scenic images</a:t>
            </a:r>
            <a:r>
              <a:rPr lang="en" sz="1400" dirty="0">
                <a:solidFill>
                  <a:srgbClr val="404040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Abstract 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-2710" y="4803624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5200" y="1126125"/>
            <a:ext cx="6221400" cy="3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Intel Image Dataset contains around 25,000 images of size 150X150 distributed under 6 categories namely: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Buildings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Forest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Glacier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Mountain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Sea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○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Street</a:t>
            </a:r>
            <a:endParaRPr sz="1200" dirty="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28881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Dataset: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FBD701DD-CE1A-EAC2-F51E-B7B6A9D61B29}"/>
              </a:ext>
            </a:extLst>
          </p:cNvPr>
          <p:cNvSpPr/>
          <p:nvPr/>
        </p:nvSpPr>
        <p:spPr>
          <a:xfrm>
            <a:off x="206231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938" y="1058263"/>
            <a:ext cx="6758115" cy="3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37632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System Architecture: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" name="Google Shape;158;p25">
            <a:extLst>
              <a:ext uri="{FF2B5EF4-FFF2-40B4-BE49-F238E27FC236}">
                <a16:creationId xmlns:a16="http://schemas.microsoft.com/office/drawing/2014/main" id="{54BEE33C-3101-D5BD-A5C1-D12C54D6FF94}"/>
              </a:ext>
            </a:extLst>
          </p:cNvPr>
          <p:cNvSpPr/>
          <p:nvPr/>
        </p:nvSpPr>
        <p:spPr>
          <a:xfrm>
            <a:off x="3677950" y="4803625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416200" y="1294425"/>
            <a:ext cx="83073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Extracting data from Public Source such as Kaggle for the train, test and prediction dataset.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Data preprocessing and implementation on Google Colab.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Feature Extraction Using CNN(Convolution Neural Network).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Classification of dataset into desired categories.</a:t>
            </a:r>
            <a:endParaRPr sz="160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Prediction of the output.</a:t>
            </a:r>
            <a:endParaRPr sz="2000"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endParaRPr sz="10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Architecture Details: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" name="Google Shape;158;p25">
            <a:extLst>
              <a:ext uri="{FF2B5EF4-FFF2-40B4-BE49-F238E27FC236}">
                <a16:creationId xmlns:a16="http://schemas.microsoft.com/office/drawing/2014/main" id="{BD697BBB-6177-331B-B8FB-D36F6E088F8B}"/>
              </a:ext>
            </a:extLst>
          </p:cNvPr>
          <p:cNvSpPr/>
          <p:nvPr/>
        </p:nvSpPr>
        <p:spPr>
          <a:xfrm>
            <a:off x="6436190" y="4805770"/>
            <a:ext cx="2707810" cy="339875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0" y="1007800"/>
            <a:ext cx="7593526" cy="216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598897"/>
            <a:ext cx="739500" cy="7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075" y="1598909"/>
            <a:ext cx="1015421" cy="7394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CNN Architecture: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40689" y="2658650"/>
            <a:ext cx="1140550" cy="1479625"/>
          </a:xfrm>
          <a:custGeom>
            <a:avLst/>
            <a:gdLst/>
            <a:ahLst/>
            <a:cxnLst/>
            <a:rect l="l" t="t" r="r" b="b"/>
            <a:pathLst>
              <a:path w="45622" h="59185" extrusionOk="0">
                <a:moveTo>
                  <a:pt x="45622" y="0"/>
                </a:moveTo>
                <a:cubicBezTo>
                  <a:pt x="38106" y="4619"/>
                  <a:pt x="4286" y="17850"/>
                  <a:pt x="528" y="27714"/>
                </a:cubicBezTo>
                <a:cubicBezTo>
                  <a:pt x="-3230" y="37578"/>
                  <a:pt x="19317" y="53940"/>
                  <a:pt x="23075" y="59185"/>
                </a:cubicBezTo>
              </a:path>
            </a:pathLst>
          </a:cu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FA819C8-1779-1223-DA54-BD664AE8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5" y="3242121"/>
            <a:ext cx="2448035" cy="17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subTitle" idx="4294967295"/>
          </p:nvPr>
        </p:nvSpPr>
        <p:spPr>
          <a:xfrm>
            <a:off x="359425" y="1048500"/>
            <a:ext cx="7391700" cy="3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InceptionV3 is a convolutional neural network architecture developed by Google.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InceptionV3 is trained on the ImageNet dataset, which contains over a million images classified  into 1000 categories.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Inception-v3 is a convolutional neural network that is 48 layers deep.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consists of  combination of convolution and pooling layers.</a:t>
            </a:r>
            <a:endParaRPr sz="1600" dirty="0">
              <a:solidFill>
                <a:srgbClr val="0D0D0D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Catamaran Medium"/>
              <a:buChar char="●"/>
            </a:pPr>
            <a:r>
              <a:rPr lang="en" sz="1600" dirty="0">
                <a:solidFill>
                  <a:srgbClr val="0D0D0D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It is mostly preferred to be used for complex task and Strong feature Extraction from image.</a:t>
            </a:r>
            <a:endParaRPr sz="1300" dirty="0">
              <a:solidFill>
                <a:srgbClr val="202124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None/>
            </a:pPr>
            <a:endParaRPr sz="10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98" name="Google Shape;198;p30"/>
          <p:cNvSpPr/>
          <p:nvPr/>
        </p:nvSpPr>
        <p:spPr>
          <a:xfrm rot="5400000">
            <a:off x="6889900" y="1526350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 rot="5400000">
            <a:off x="6889899" y="1526351"/>
            <a:ext cx="3428402" cy="73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lt1"/>
                </a:solidFill>
              </a:rPr>
              <a:t>Transfer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249550" y="211225"/>
            <a:ext cx="3428400" cy="739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325750" y="-108075"/>
            <a:ext cx="4655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Inception V3: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786</Words>
  <Application>Microsoft Office PowerPoint</Application>
  <PresentationFormat>On-screen Show (16:9)</PresentationFormat>
  <Paragraphs>165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Catamaran Light</vt:lpstr>
      <vt:lpstr>Catamaran</vt:lpstr>
      <vt:lpstr>Fira Sans Extra Condensed Medium</vt:lpstr>
      <vt:lpstr>Arial</vt:lpstr>
      <vt:lpstr>Roboto</vt:lpstr>
      <vt:lpstr>Catamaran Medium</vt:lpstr>
      <vt:lpstr>Livvic</vt:lpstr>
      <vt:lpstr>Open Sans</vt:lpstr>
      <vt:lpstr>Engineering Project Proposal by Slidesgo</vt:lpstr>
      <vt:lpstr>Image Classification on Intel Dataset using CNN and Transfer Learning</vt:lpstr>
      <vt:lpstr>TABLE OF CONTENTS</vt:lpstr>
      <vt:lpstr>Problem Statement</vt:lpstr>
      <vt:lpstr>Abstract :</vt:lpstr>
      <vt:lpstr>Dataset:</vt:lpstr>
      <vt:lpstr>System Architecture:</vt:lpstr>
      <vt:lpstr>Architecture Details:</vt:lpstr>
      <vt:lpstr>CNN Architecture:</vt:lpstr>
      <vt:lpstr>Transfer Learning</vt:lpstr>
      <vt:lpstr>Diagram of Inception V3:</vt:lpstr>
      <vt:lpstr>MobileNet V2:</vt:lpstr>
      <vt:lpstr>Diagram of MobileNetV2:</vt:lpstr>
      <vt:lpstr>VGG 16:</vt:lpstr>
      <vt:lpstr>Diagram of VGG16:</vt:lpstr>
      <vt:lpstr>Trial and Error:</vt:lpstr>
      <vt:lpstr>Accuracy Plots:</vt:lpstr>
      <vt:lpstr>Results:</vt:lpstr>
      <vt:lpstr>Outputs:</vt:lpstr>
      <vt:lpstr>Outputs:</vt:lpstr>
      <vt:lpstr>Conclusion:</vt:lpstr>
      <vt:lpstr>Future Scope:</vt:lpstr>
      <vt:lpstr>THANK 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Intel Dataset using CNN and Transfer Learning</dc:title>
  <cp:lastModifiedBy>Sahil Kale</cp:lastModifiedBy>
  <cp:revision>6</cp:revision>
  <dcterms:modified xsi:type="dcterms:W3CDTF">2024-02-24T11:12:12Z</dcterms:modified>
</cp:coreProperties>
</file>